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0693400" cy="7556500"/>
  <p:notesSz cx="6858000" cy="9144000"/>
  <p:embeddedFontLst>
    <p:embeddedFont>
      <p:font typeface="Poppins" charset="1" panose="0000050000000000000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fonts/font13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8.png" Type="http://schemas.openxmlformats.org/officeDocument/2006/relationships/image"/><Relationship Id="rId8" Target="../media/image9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0.png" Type="http://schemas.openxmlformats.org/officeDocument/2006/relationships/image"/><Relationship Id="rId4" Target="../media/image11.png" Type="http://schemas.openxmlformats.org/officeDocument/2006/relationships/image"/><Relationship Id="rId5" Target="../media/image12.png" Type="http://schemas.openxmlformats.org/officeDocument/2006/relationships/image"/><Relationship Id="rId6" Target="../media/image13.png" Type="http://schemas.openxmlformats.org/officeDocument/2006/relationships/image"/><Relationship Id="rId7" Target="../media/image14.png" Type="http://schemas.openxmlformats.org/officeDocument/2006/relationships/image"/><Relationship Id="rId8" Target="../media/image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15.jpeg" Type="http://schemas.openxmlformats.org/officeDocument/2006/relationships/image"/><Relationship Id="rId8" Target="../media/image16.jpeg" Type="http://schemas.openxmlformats.org/officeDocument/2006/relationships/image"/><Relationship Id="rId9" Target="../media/image17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0.png" Type="http://schemas.openxmlformats.org/officeDocument/2006/relationships/image"/><Relationship Id="rId4" Target="../media/image11.png" Type="http://schemas.openxmlformats.org/officeDocument/2006/relationships/image"/><Relationship Id="rId5" Target="../media/image12.png" Type="http://schemas.openxmlformats.org/officeDocument/2006/relationships/image"/><Relationship Id="rId6" Target="../media/image4.png" Type="http://schemas.openxmlformats.org/officeDocument/2006/relationships/image"/><Relationship Id="rId7" Target="../media/image18.jpeg" Type="http://schemas.openxmlformats.org/officeDocument/2006/relationships/image"/><Relationship Id="rId8" Target="../media/image19.png" Type="http://schemas.openxmlformats.org/officeDocument/2006/relationships/image"/><Relationship Id="rId9" Target="../media/image20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21.jpeg" Type="http://schemas.openxmlformats.org/officeDocument/2006/relationships/image"/><Relationship Id="rId8" Target="../media/image8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0.png" Type="http://schemas.openxmlformats.org/officeDocument/2006/relationships/image"/><Relationship Id="rId4" Target="../media/image11.png" Type="http://schemas.openxmlformats.org/officeDocument/2006/relationships/image"/><Relationship Id="rId5" Target="../media/image12.png" Type="http://schemas.openxmlformats.org/officeDocument/2006/relationships/image"/><Relationship Id="rId6" Target="../media/image4.png" Type="http://schemas.openxmlformats.org/officeDocument/2006/relationships/image"/><Relationship Id="rId7" Target="../media/image22.png" Type="http://schemas.openxmlformats.org/officeDocument/2006/relationships/image"/><Relationship Id="rId8" Target="../media/image23.png" Type="http://schemas.openxmlformats.org/officeDocument/2006/relationships/image"/><Relationship Id="rId9" Target="../media/image2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2F0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800000">
            <a:off x="-13040" y="-13745"/>
            <a:ext cx="10718092" cy="7587491"/>
          </a:xfrm>
          <a:custGeom>
            <a:avLst/>
            <a:gdLst/>
            <a:ahLst/>
            <a:cxnLst/>
            <a:rect r="r" b="b" t="t" l="l"/>
            <a:pathLst>
              <a:path h="7587491" w="10718092">
                <a:moveTo>
                  <a:pt x="0" y="0"/>
                </a:moveTo>
                <a:lnTo>
                  <a:pt x="10718092" y="0"/>
                </a:lnTo>
                <a:lnTo>
                  <a:pt x="10718092" y="7587492"/>
                </a:lnTo>
                <a:lnTo>
                  <a:pt x="0" y="7587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6000"/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457200" y="457210"/>
            <a:ext cx="6542418" cy="1473203"/>
            <a:chOff x="0" y="0"/>
            <a:chExt cx="6542418" cy="14732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542405" cy="1473200"/>
            </a:xfrm>
            <a:custGeom>
              <a:avLst/>
              <a:gdLst/>
              <a:ahLst/>
              <a:cxnLst/>
              <a:rect r="r" b="b" t="t" l="l"/>
              <a:pathLst>
                <a:path h="1473200" w="6542405">
                  <a:moveTo>
                    <a:pt x="241300" y="0"/>
                  </a:moveTo>
                  <a:cubicBezTo>
                    <a:pt x="108077" y="0"/>
                    <a:pt x="0" y="108077"/>
                    <a:pt x="0" y="241300"/>
                  </a:cubicBezTo>
                  <a:lnTo>
                    <a:pt x="0" y="1231900"/>
                  </a:lnTo>
                  <a:cubicBezTo>
                    <a:pt x="0" y="1365123"/>
                    <a:pt x="108077" y="1473200"/>
                    <a:pt x="241300" y="1473200"/>
                  </a:cubicBezTo>
                  <a:lnTo>
                    <a:pt x="6301105" y="1473200"/>
                  </a:lnTo>
                  <a:cubicBezTo>
                    <a:pt x="6434328" y="1473200"/>
                    <a:pt x="6542405" y="1365123"/>
                    <a:pt x="6542405" y="1231900"/>
                  </a:cubicBezTo>
                  <a:lnTo>
                    <a:pt x="6542405" y="241300"/>
                  </a:lnTo>
                  <a:cubicBezTo>
                    <a:pt x="6542405" y="108077"/>
                    <a:pt x="6434328" y="0"/>
                    <a:pt x="6301105" y="0"/>
                  </a:cubicBezTo>
                  <a:close/>
                </a:path>
              </a:pathLst>
            </a:custGeom>
            <a:solidFill>
              <a:srgbClr val="C229BA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8280397" y="12697"/>
            <a:ext cx="2400300" cy="2146297"/>
          </a:xfrm>
          <a:custGeom>
            <a:avLst/>
            <a:gdLst/>
            <a:ahLst/>
            <a:cxnLst/>
            <a:rect r="r" b="b" t="t" l="l"/>
            <a:pathLst>
              <a:path h="2146297" w="2400300">
                <a:moveTo>
                  <a:pt x="0" y="0"/>
                </a:moveTo>
                <a:lnTo>
                  <a:pt x="2400300" y="0"/>
                </a:lnTo>
                <a:lnTo>
                  <a:pt x="2400300" y="2146297"/>
                </a:lnTo>
                <a:lnTo>
                  <a:pt x="0" y="21462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6" id="6"/>
          <p:cNvGrpSpPr>
            <a:grpSpLocks noChangeAspect="true"/>
          </p:cNvGrpSpPr>
          <p:nvPr/>
        </p:nvGrpSpPr>
        <p:grpSpPr>
          <a:xfrm rot="-8141340">
            <a:off x="6296177" y="-616925"/>
            <a:ext cx="5973432" cy="3817239"/>
            <a:chOff x="0" y="0"/>
            <a:chExt cx="7964576" cy="508965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7964551" cy="5089652"/>
            </a:xfrm>
            <a:custGeom>
              <a:avLst/>
              <a:gdLst/>
              <a:ahLst/>
              <a:cxnLst/>
              <a:rect r="r" b="b" t="t" l="l"/>
              <a:pathLst>
                <a:path h="5089652" w="7964551">
                  <a:moveTo>
                    <a:pt x="7964551" y="1064006"/>
                  </a:moveTo>
                  <a:lnTo>
                    <a:pt x="4586478" y="51308"/>
                  </a:lnTo>
                  <a:lnTo>
                    <a:pt x="320040" y="0"/>
                  </a:lnTo>
                  <a:lnTo>
                    <a:pt x="1143" y="1063625"/>
                  </a:lnTo>
                  <a:lnTo>
                    <a:pt x="0" y="1155192"/>
                  </a:lnTo>
                  <a:lnTo>
                    <a:pt x="3840988" y="5089652"/>
                  </a:lnTo>
                  <a:close/>
                </a:path>
              </a:pathLst>
            </a:custGeom>
            <a:blipFill>
              <a:blip r:embed="rId4"/>
              <a:stretch>
                <a:fillRect l="-590" t="-72" r="-602" b="-1493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7663076" y="576524"/>
            <a:ext cx="946642" cy="946642"/>
          </a:xfrm>
          <a:custGeom>
            <a:avLst/>
            <a:gdLst/>
            <a:ahLst/>
            <a:cxnLst/>
            <a:rect r="r" b="b" t="t" l="l"/>
            <a:pathLst>
              <a:path h="946642" w="946642">
                <a:moveTo>
                  <a:pt x="0" y="0"/>
                </a:moveTo>
                <a:lnTo>
                  <a:pt x="946642" y="0"/>
                </a:lnTo>
                <a:lnTo>
                  <a:pt x="946642" y="946642"/>
                </a:lnTo>
                <a:lnTo>
                  <a:pt x="0" y="9466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-272312" y="6933714"/>
            <a:ext cx="860584" cy="640032"/>
          </a:xfrm>
          <a:custGeom>
            <a:avLst/>
            <a:gdLst/>
            <a:ahLst/>
            <a:cxnLst/>
            <a:rect r="r" b="b" t="t" l="l"/>
            <a:pathLst>
              <a:path h="640032" w="860584">
                <a:moveTo>
                  <a:pt x="0" y="0"/>
                </a:moveTo>
                <a:lnTo>
                  <a:pt x="860584" y="0"/>
                </a:lnTo>
                <a:lnTo>
                  <a:pt x="860584" y="640033"/>
                </a:lnTo>
                <a:lnTo>
                  <a:pt x="0" y="64003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6030786" y="1743342"/>
            <a:ext cx="4499221" cy="5628717"/>
            <a:chOff x="0" y="0"/>
            <a:chExt cx="15227300" cy="190500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944032" y="1334822"/>
              <a:ext cx="13606916" cy="16933143"/>
            </a:xfrm>
            <a:custGeom>
              <a:avLst/>
              <a:gdLst/>
              <a:ahLst/>
              <a:cxnLst/>
              <a:rect r="r" b="b" t="t" l="l"/>
              <a:pathLst>
                <a:path h="16933143" w="13606916">
                  <a:moveTo>
                    <a:pt x="13372024" y="16933144"/>
                  </a:moveTo>
                  <a:lnTo>
                    <a:pt x="0" y="16933144"/>
                  </a:lnTo>
                  <a:lnTo>
                    <a:pt x="0" y="3963789"/>
                  </a:lnTo>
                  <a:lnTo>
                    <a:pt x="3070363" y="104861"/>
                  </a:lnTo>
                  <a:lnTo>
                    <a:pt x="9999657" y="0"/>
                  </a:lnTo>
                  <a:lnTo>
                    <a:pt x="11721831" y="784042"/>
                  </a:lnTo>
                  <a:lnTo>
                    <a:pt x="13606915" y="5926809"/>
                  </a:lnTo>
                  <a:close/>
                </a:path>
              </a:pathLst>
            </a:custGeom>
            <a:blipFill>
              <a:blip r:embed="rId7"/>
              <a:stretch>
                <a:fillRect l="0" t="-2349" r="0" b="-2349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5227300" cy="19050000"/>
            </a:xfrm>
            <a:custGeom>
              <a:avLst/>
              <a:gdLst/>
              <a:ahLst/>
              <a:cxnLst/>
              <a:rect r="r" b="b" t="t" l="l"/>
              <a:pathLst>
                <a:path h="19050000" w="15227300">
                  <a:moveTo>
                    <a:pt x="0" y="0"/>
                  </a:moveTo>
                  <a:lnTo>
                    <a:pt x="15227300" y="0"/>
                  </a:lnTo>
                  <a:lnTo>
                    <a:pt x="15227300" y="19050000"/>
                  </a:lnTo>
                  <a:lnTo>
                    <a:pt x="0" y="19050000"/>
                  </a:lnTo>
                  <a:close/>
                </a:path>
              </a:pathLst>
            </a:custGeom>
            <a:blipFill>
              <a:blip r:embed="rId8"/>
              <a:stretch>
                <a:fillRect l="0" t="-272" r="0" b="-272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457200" y="2335195"/>
            <a:ext cx="5355252" cy="4817214"/>
            <a:chOff x="0" y="0"/>
            <a:chExt cx="1919201" cy="1726381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919201" cy="1726381"/>
            </a:xfrm>
            <a:custGeom>
              <a:avLst/>
              <a:gdLst/>
              <a:ahLst/>
              <a:cxnLst/>
              <a:rect r="r" b="b" t="t" l="l"/>
              <a:pathLst>
                <a:path h="1726381" w="1919201">
                  <a:moveTo>
                    <a:pt x="47707" y="0"/>
                  </a:moveTo>
                  <a:lnTo>
                    <a:pt x="1871494" y="0"/>
                  </a:lnTo>
                  <a:cubicBezTo>
                    <a:pt x="1897842" y="0"/>
                    <a:pt x="1919201" y="21359"/>
                    <a:pt x="1919201" y="47707"/>
                  </a:cubicBezTo>
                  <a:lnTo>
                    <a:pt x="1919201" y="1678674"/>
                  </a:lnTo>
                  <a:cubicBezTo>
                    <a:pt x="1919201" y="1705022"/>
                    <a:pt x="1897842" y="1726381"/>
                    <a:pt x="1871494" y="1726381"/>
                  </a:cubicBezTo>
                  <a:lnTo>
                    <a:pt x="47707" y="1726381"/>
                  </a:lnTo>
                  <a:cubicBezTo>
                    <a:pt x="21359" y="1726381"/>
                    <a:pt x="0" y="1705022"/>
                    <a:pt x="0" y="1678674"/>
                  </a:cubicBezTo>
                  <a:lnTo>
                    <a:pt x="0" y="47707"/>
                  </a:lnTo>
                  <a:cubicBezTo>
                    <a:pt x="0" y="21359"/>
                    <a:pt x="21359" y="0"/>
                    <a:pt x="47707" y="0"/>
                  </a:cubicBezTo>
                  <a:close/>
                </a:path>
              </a:pathLst>
            </a:custGeom>
            <a:solidFill>
              <a:srgbClr val="C229BA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28575"/>
              <a:ext cx="1919201" cy="175495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157980" y="671524"/>
            <a:ext cx="7140858" cy="901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Voices for Change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54117" y="2846422"/>
            <a:ext cx="5761418" cy="36423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39"/>
              </a:lnSpc>
              <a:spcBef>
                <a:spcPct val="0"/>
              </a:spcBef>
            </a:pPr>
            <a:r>
              <a:rPr lang="en-US" sz="5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Ada Nield Chew &amp; Women Fighting for Change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2F0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800000">
            <a:off x="-13040" y="-13745"/>
            <a:ext cx="10718092" cy="7587491"/>
          </a:xfrm>
          <a:custGeom>
            <a:avLst/>
            <a:gdLst/>
            <a:ahLst/>
            <a:cxnLst/>
            <a:rect r="r" b="b" t="t" l="l"/>
            <a:pathLst>
              <a:path h="7587491" w="10718092">
                <a:moveTo>
                  <a:pt x="0" y="0"/>
                </a:moveTo>
                <a:lnTo>
                  <a:pt x="10718092" y="0"/>
                </a:lnTo>
                <a:lnTo>
                  <a:pt x="10718092" y="7587492"/>
                </a:lnTo>
                <a:lnTo>
                  <a:pt x="0" y="7587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6000"/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457200" y="2146306"/>
            <a:ext cx="9777603" cy="2844803"/>
            <a:chOff x="0" y="0"/>
            <a:chExt cx="9777603" cy="2844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9777603" cy="2844800"/>
            </a:xfrm>
            <a:custGeom>
              <a:avLst/>
              <a:gdLst/>
              <a:ahLst/>
              <a:cxnLst/>
              <a:rect r="r" b="b" t="t" l="l"/>
              <a:pathLst>
                <a:path h="2844800" w="9777603">
                  <a:moveTo>
                    <a:pt x="241300" y="0"/>
                  </a:moveTo>
                  <a:cubicBezTo>
                    <a:pt x="108077" y="0"/>
                    <a:pt x="0" y="108077"/>
                    <a:pt x="0" y="241300"/>
                  </a:cubicBezTo>
                  <a:lnTo>
                    <a:pt x="0" y="2603500"/>
                  </a:lnTo>
                  <a:cubicBezTo>
                    <a:pt x="0" y="2736723"/>
                    <a:pt x="108077" y="2844800"/>
                    <a:pt x="241300" y="2844800"/>
                  </a:cubicBezTo>
                  <a:lnTo>
                    <a:pt x="9536303" y="2844800"/>
                  </a:lnTo>
                  <a:cubicBezTo>
                    <a:pt x="9669526" y="2844800"/>
                    <a:pt x="9777603" y="2736723"/>
                    <a:pt x="9777603" y="2603500"/>
                  </a:cubicBezTo>
                  <a:lnTo>
                    <a:pt x="9777603" y="241300"/>
                  </a:lnTo>
                  <a:cubicBezTo>
                    <a:pt x="9777603" y="108077"/>
                    <a:pt x="9669526" y="0"/>
                    <a:pt x="9536303" y="0"/>
                  </a:cubicBezTo>
                  <a:close/>
                </a:path>
              </a:pathLst>
            </a:custGeom>
            <a:solidFill>
              <a:srgbClr val="C229BA"/>
            </a:solidFill>
          </p:spPr>
        </p:sp>
      </p:grp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457200" y="457210"/>
            <a:ext cx="6542418" cy="1473203"/>
            <a:chOff x="0" y="0"/>
            <a:chExt cx="6542418" cy="14732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542405" cy="1473200"/>
            </a:xfrm>
            <a:custGeom>
              <a:avLst/>
              <a:gdLst/>
              <a:ahLst/>
              <a:cxnLst/>
              <a:rect r="r" b="b" t="t" l="l"/>
              <a:pathLst>
                <a:path h="1473200" w="6542405">
                  <a:moveTo>
                    <a:pt x="241300" y="0"/>
                  </a:moveTo>
                  <a:cubicBezTo>
                    <a:pt x="108077" y="0"/>
                    <a:pt x="0" y="108077"/>
                    <a:pt x="0" y="241300"/>
                  </a:cubicBezTo>
                  <a:lnTo>
                    <a:pt x="0" y="1231900"/>
                  </a:lnTo>
                  <a:cubicBezTo>
                    <a:pt x="0" y="1365123"/>
                    <a:pt x="108077" y="1473200"/>
                    <a:pt x="241300" y="1473200"/>
                  </a:cubicBezTo>
                  <a:lnTo>
                    <a:pt x="6301105" y="1473200"/>
                  </a:lnTo>
                  <a:cubicBezTo>
                    <a:pt x="6434328" y="1473200"/>
                    <a:pt x="6542405" y="1365123"/>
                    <a:pt x="6542405" y="1231900"/>
                  </a:cubicBezTo>
                  <a:lnTo>
                    <a:pt x="6542405" y="241300"/>
                  </a:lnTo>
                  <a:cubicBezTo>
                    <a:pt x="6542405" y="108077"/>
                    <a:pt x="6434328" y="0"/>
                    <a:pt x="6301105" y="0"/>
                  </a:cubicBezTo>
                  <a:close/>
                </a:path>
              </a:pathLst>
            </a:custGeom>
            <a:solidFill>
              <a:srgbClr val="C229BA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8280397" y="12697"/>
            <a:ext cx="2400300" cy="2146297"/>
          </a:xfrm>
          <a:custGeom>
            <a:avLst/>
            <a:gdLst/>
            <a:ahLst/>
            <a:cxnLst/>
            <a:rect r="r" b="b" t="t" l="l"/>
            <a:pathLst>
              <a:path h="2146297" w="2400300">
                <a:moveTo>
                  <a:pt x="0" y="0"/>
                </a:moveTo>
                <a:lnTo>
                  <a:pt x="2400300" y="0"/>
                </a:lnTo>
                <a:lnTo>
                  <a:pt x="2400300" y="2146297"/>
                </a:lnTo>
                <a:lnTo>
                  <a:pt x="0" y="21462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8" id="8"/>
          <p:cNvGrpSpPr>
            <a:grpSpLocks noChangeAspect="true"/>
          </p:cNvGrpSpPr>
          <p:nvPr/>
        </p:nvGrpSpPr>
        <p:grpSpPr>
          <a:xfrm rot="-8141340">
            <a:off x="6296177" y="-616925"/>
            <a:ext cx="5973432" cy="3817239"/>
            <a:chOff x="0" y="0"/>
            <a:chExt cx="7964576" cy="508965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7964551" cy="5089652"/>
            </a:xfrm>
            <a:custGeom>
              <a:avLst/>
              <a:gdLst/>
              <a:ahLst/>
              <a:cxnLst/>
              <a:rect r="r" b="b" t="t" l="l"/>
              <a:pathLst>
                <a:path h="5089652" w="7964551">
                  <a:moveTo>
                    <a:pt x="7964551" y="1064006"/>
                  </a:moveTo>
                  <a:lnTo>
                    <a:pt x="4586478" y="51308"/>
                  </a:lnTo>
                  <a:lnTo>
                    <a:pt x="320040" y="0"/>
                  </a:lnTo>
                  <a:lnTo>
                    <a:pt x="1143" y="1063625"/>
                  </a:lnTo>
                  <a:lnTo>
                    <a:pt x="0" y="1155192"/>
                  </a:lnTo>
                  <a:lnTo>
                    <a:pt x="3840988" y="5089652"/>
                  </a:lnTo>
                  <a:close/>
                </a:path>
              </a:pathLst>
            </a:custGeom>
            <a:blipFill>
              <a:blip r:embed="rId4"/>
              <a:stretch>
                <a:fillRect l="-590" t="-72" r="-602" b="-1493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7986246" y="796700"/>
            <a:ext cx="946642" cy="946642"/>
          </a:xfrm>
          <a:custGeom>
            <a:avLst/>
            <a:gdLst/>
            <a:ahLst/>
            <a:cxnLst/>
            <a:rect r="r" b="b" t="t" l="l"/>
            <a:pathLst>
              <a:path h="946642" w="946642">
                <a:moveTo>
                  <a:pt x="0" y="0"/>
                </a:moveTo>
                <a:lnTo>
                  <a:pt x="946642" y="0"/>
                </a:lnTo>
                <a:lnTo>
                  <a:pt x="946642" y="946642"/>
                </a:lnTo>
                <a:lnTo>
                  <a:pt x="0" y="9466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-303847" y="5305568"/>
            <a:ext cx="860584" cy="640032"/>
          </a:xfrm>
          <a:custGeom>
            <a:avLst/>
            <a:gdLst/>
            <a:ahLst/>
            <a:cxnLst/>
            <a:rect r="r" b="b" t="t" l="l"/>
            <a:pathLst>
              <a:path h="640032" w="860584">
                <a:moveTo>
                  <a:pt x="0" y="0"/>
                </a:moveTo>
                <a:lnTo>
                  <a:pt x="860583" y="0"/>
                </a:lnTo>
                <a:lnTo>
                  <a:pt x="860583" y="640032"/>
                </a:lnTo>
                <a:lnTo>
                  <a:pt x="0" y="64003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457200" y="4926254"/>
            <a:ext cx="2777490" cy="2633748"/>
          </a:xfrm>
          <a:custGeom>
            <a:avLst/>
            <a:gdLst/>
            <a:ahLst/>
            <a:cxnLst/>
            <a:rect r="r" b="b" t="t" l="l"/>
            <a:pathLst>
              <a:path h="2633748" w="2777490">
                <a:moveTo>
                  <a:pt x="0" y="0"/>
                </a:moveTo>
                <a:lnTo>
                  <a:pt x="2777490" y="0"/>
                </a:lnTo>
                <a:lnTo>
                  <a:pt x="2777490" y="2633748"/>
                </a:lnTo>
                <a:lnTo>
                  <a:pt x="0" y="263374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474" t="0" r="-479" b="-509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3764409" y="5130696"/>
            <a:ext cx="6345181" cy="2293519"/>
          </a:xfrm>
          <a:custGeom>
            <a:avLst/>
            <a:gdLst/>
            <a:ahLst/>
            <a:cxnLst/>
            <a:rect r="r" b="b" t="t" l="l"/>
            <a:pathLst>
              <a:path h="2293519" w="6345181">
                <a:moveTo>
                  <a:pt x="0" y="0"/>
                </a:moveTo>
                <a:lnTo>
                  <a:pt x="6345181" y="0"/>
                </a:lnTo>
                <a:lnTo>
                  <a:pt x="6345181" y="2293518"/>
                </a:lnTo>
                <a:lnTo>
                  <a:pt x="0" y="229351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57980" y="797889"/>
            <a:ext cx="7140858" cy="677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80"/>
              </a:lnSpc>
              <a:spcBef>
                <a:spcPct val="0"/>
              </a:spcBef>
            </a:pPr>
            <a:r>
              <a:rPr lang="en-US" sz="37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Who was Ada Nield Chew?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442769" y="2365968"/>
            <a:ext cx="9792034" cy="22866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61332" indent="-280666" lvl="1">
              <a:lnSpc>
                <a:spcPts val="3639"/>
              </a:lnSpc>
              <a:buFont typeface="Arial"/>
              <a:buChar char="•"/>
            </a:pPr>
            <a:r>
              <a:rPr lang="en-US" sz="2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Born 1870 in Crewe, worked in a clothing factory</a:t>
            </a:r>
          </a:p>
          <a:p>
            <a:pPr algn="l" marL="561332" indent="-280666" lvl="1">
              <a:lnSpc>
                <a:spcPts val="3639"/>
              </a:lnSpc>
              <a:buFont typeface="Arial"/>
              <a:buChar char="•"/>
            </a:pPr>
            <a:r>
              <a:rPr lang="en-US" sz="2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Wrote letters as 'Crewe Factory Girl' exposing conditions</a:t>
            </a:r>
          </a:p>
          <a:p>
            <a:pPr algn="l" marL="561332" indent="-280666" lvl="1">
              <a:lnSpc>
                <a:spcPts val="3639"/>
              </a:lnSpc>
              <a:buFont typeface="Arial"/>
              <a:buChar char="•"/>
            </a:pPr>
            <a:r>
              <a:rPr lang="en-US" sz="2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Became a speaker, writer, organiser for women's rights</a:t>
            </a:r>
          </a:p>
          <a:p>
            <a:pPr algn="l" marL="561332" indent="-280666" lvl="1">
              <a:lnSpc>
                <a:spcPts val="3639"/>
              </a:lnSpc>
              <a:buFont typeface="Arial"/>
              <a:buChar char="•"/>
            </a:pPr>
            <a:r>
              <a:rPr lang="en-US" sz="2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Peaceful campaigner – suffragist, not suffragette</a:t>
            </a:r>
          </a:p>
          <a:p>
            <a:pPr algn="l" marL="561332" indent="-280666" lvl="1">
              <a:lnSpc>
                <a:spcPts val="3639"/>
              </a:lnSpc>
              <a:buFont typeface="Arial"/>
              <a:buChar char="•"/>
            </a:pPr>
            <a:r>
              <a:rPr lang="en-US" sz="2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Active in Labour Party and Women’s Co-operative Guild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2F0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800000">
            <a:off x="-13040" y="-13745"/>
            <a:ext cx="10718092" cy="7587491"/>
          </a:xfrm>
          <a:custGeom>
            <a:avLst/>
            <a:gdLst/>
            <a:ahLst/>
            <a:cxnLst/>
            <a:rect r="r" b="b" t="t" l="l"/>
            <a:pathLst>
              <a:path h="7587491" w="10718092">
                <a:moveTo>
                  <a:pt x="0" y="0"/>
                </a:moveTo>
                <a:lnTo>
                  <a:pt x="10718092" y="0"/>
                </a:lnTo>
                <a:lnTo>
                  <a:pt x="10718092" y="7587492"/>
                </a:lnTo>
                <a:lnTo>
                  <a:pt x="0" y="7587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6000"/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6872792"/>
            <a:ext cx="608990" cy="687219"/>
          </a:xfrm>
          <a:custGeom>
            <a:avLst/>
            <a:gdLst/>
            <a:ahLst/>
            <a:cxnLst/>
            <a:rect r="r" b="b" t="t" l="l"/>
            <a:pathLst>
              <a:path h="687219" w="608990">
                <a:moveTo>
                  <a:pt x="0" y="0"/>
                </a:moveTo>
                <a:lnTo>
                  <a:pt x="608990" y="0"/>
                </a:lnTo>
                <a:lnTo>
                  <a:pt x="608990" y="687220"/>
                </a:lnTo>
                <a:lnTo>
                  <a:pt x="0" y="6872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0" y="12697"/>
            <a:ext cx="1841497" cy="927097"/>
          </a:xfrm>
          <a:custGeom>
            <a:avLst/>
            <a:gdLst/>
            <a:ahLst/>
            <a:cxnLst/>
            <a:rect r="r" b="b" t="t" l="l"/>
            <a:pathLst>
              <a:path h="927097" w="1841497">
                <a:moveTo>
                  <a:pt x="0" y="0"/>
                </a:moveTo>
                <a:lnTo>
                  <a:pt x="1841497" y="0"/>
                </a:lnTo>
                <a:lnTo>
                  <a:pt x="1841497" y="927097"/>
                </a:lnTo>
                <a:lnTo>
                  <a:pt x="0" y="9270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457200" y="457210"/>
            <a:ext cx="6542418" cy="1473203"/>
            <a:chOff x="0" y="0"/>
            <a:chExt cx="6542418" cy="14732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542405" cy="1473200"/>
            </a:xfrm>
            <a:custGeom>
              <a:avLst/>
              <a:gdLst/>
              <a:ahLst/>
              <a:cxnLst/>
              <a:rect r="r" b="b" t="t" l="l"/>
              <a:pathLst>
                <a:path h="1473200" w="6542405">
                  <a:moveTo>
                    <a:pt x="241300" y="0"/>
                  </a:moveTo>
                  <a:cubicBezTo>
                    <a:pt x="108077" y="0"/>
                    <a:pt x="0" y="108077"/>
                    <a:pt x="0" y="241300"/>
                  </a:cubicBezTo>
                  <a:lnTo>
                    <a:pt x="0" y="1231900"/>
                  </a:lnTo>
                  <a:cubicBezTo>
                    <a:pt x="0" y="1365123"/>
                    <a:pt x="108077" y="1473200"/>
                    <a:pt x="241300" y="1473200"/>
                  </a:cubicBezTo>
                  <a:lnTo>
                    <a:pt x="6301105" y="1473200"/>
                  </a:lnTo>
                  <a:cubicBezTo>
                    <a:pt x="6434328" y="1473200"/>
                    <a:pt x="6542405" y="1365123"/>
                    <a:pt x="6542405" y="1231900"/>
                  </a:cubicBezTo>
                  <a:lnTo>
                    <a:pt x="6542405" y="241300"/>
                  </a:lnTo>
                  <a:cubicBezTo>
                    <a:pt x="6542405" y="108077"/>
                    <a:pt x="6434328" y="0"/>
                    <a:pt x="6301105" y="0"/>
                  </a:cubicBezTo>
                  <a:close/>
                </a:path>
              </a:pathLst>
            </a:custGeom>
            <a:solidFill>
              <a:srgbClr val="C229BA"/>
            </a:solidFill>
          </p:spPr>
        </p:sp>
      </p:grpSp>
      <p:grpSp>
        <p:nvGrpSpPr>
          <p:cNvPr name="Group 7" id="7"/>
          <p:cNvGrpSpPr>
            <a:grpSpLocks noChangeAspect="true"/>
          </p:cNvGrpSpPr>
          <p:nvPr/>
        </p:nvGrpSpPr>
        <p:grpSpPr>
          <a:xfrm rot="9480060">
            <a:off x="-395954" y="-278749"/>
            <a:ext cx="2488816" cy="1630356"/>
            <a:chOff x="0" y="0"/>
            <a:chExt cx="3318421" cy="217380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318383" cy="2173859"/>
            </a:xfrm>
            <a:custGeom>
              <a:avLst/>
              <a:gdLst/>
              <a:ahLst/>
              <a:cxnLst/>
              <a:rect r="r" b="b" t="t" l="l"/>
              <a:pathLst>
                <a:path h="2173859" w="3318383">
                  <a:moveTo>
                    <a:pt x="2440178" y="2173859"/>
                  </a:moveTo>
                  <a:lnTo>
                    <a:pt x="3318383" y="0"/>
                  </a:lnTo>
                  <a:lnTo>
                    <a:pt x="1493774" y="0"/>
                  </a:lnTo>
                  <a:lnTo>
                    <a:pt x="0" y="127"/>
                  </a:lnTo>
                  <a:lnTo>
                    <a:pt x="0" y="1187958"/>
                  </a:lnTo>
                  <a:close/>
                </a:path>
              </a:pathLst>
            </a:custGeom>
            <a:blipFill>
              <a:blip r:embed="rId5"/>
              <a:stretch>
                <a:fillRect l="0" t="0" r="-2565" b="-1140"/>
              </a:stretch>
            </a:blipFill>
          </p:spPr>
        </p:sp>
      </p:grp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457200" y="2146306"/>
            <a:ext cx="9777603" cy="2844803"/>
            <a:chOff x="0" y="0"/>
            <a:chExt cx="9777603" cy="2844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9777603" cy="2844800"/>
            </a:xfrm>
            <a:custGeom>
              <a:avLst/>
              <a:gdLst/>
              <a:ahLst/>
              <a:cxnLst/>
              <a:rect r="r" b="b" t="t" l="l"/>
              <a:pathLst>
                <a:path h="2844800" w="9777603">
                  <a:moveTo>
                    <a:pt x="241300" y="0"/>
                  </a:moveTo>
                  <a:cubicBezTo>
                    <a:pt x="108077" y="0"/>
                    <a:pt x="0" y="108077"/>
                    <a:pt x="0" y="241300"/>
                  </a:cubicBezTo>
                  <a:lnTo>
                    <a:pt x="0" y="2603500"/>
                  </a:lnTo>
                  <a:cubicBezTo>
                    <a:pt x="0" y="2736723"/>
                    <a:pt x="108077" y="2844800"/>
                    <a:pt x="241300" y="2844800"/>
                  </a:cubicBezTo>
                  <a:lnTo>
                    <a:pt x="9536303" y="2844800"/>
                  </a:lnTo>
                  <a:cubicBezTo>
                    <a:pt x="9669526" y="2844800"/>
                    <a:pt x="9777603" y="2736723"/>
                    <a:pt x="9777603" y="2603500"/>
                  </a:cubicBezTo>
                  <a:lnTo>
                    <a:pt x="9777603" y="241300"/>
                  </a:lnTo>
                  <a:cubicBezTo>
                    <a:pt x="9777603" y="108077"/>
                    <a:pt x="9669526" y="0"/>
                    <a:pt x="9536303" y="0"/>
                  </a:cubicBezTo>
                  <a:close/>
                </a:path>
              </a:pathLst>
            </a:custGeom>
            <a:solidFill>
              <a:srgbClr val="C229BA"/>
            </a:solidFill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1782156" y="5112100"/>
            <a:ext cx="3617850" cy="2411900"/>
          </a:xfrm>
          <a:custGeom>
            <a:avLst/>
            <a:gdLst/>
            <a:ahLst/>
            <a:cxnLst/>
            <a:rect r="r" b="b" t="t" l="l"/>
            <a:pathLst>
              <a:path h="2411900" w="3617850">
                <a:moveTo>
                  <a:pt x="0" y="0"/>
                </a:moveTo>
                <a:lnTo>
                  <a:pt x="3617850" y="0"/>
                </a:lnTo>
                <a:lnTo>
                  <a:pt x="3617850" y="2411900"/>
                </a:lnTo>
                <a:lnTo>
                  <a:pt x="0" y="24119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5791117" y="5076100"/>
            <a:ext cx="3231228" cy="2447900"/>
          </a:xfrm>
          <a:custGeom>
            <a:avLst/>
            <a:gdLst/>
            <a:ahLst/>
            <a:cxnLst/>
            <a:rect r="r" b="b" t="t" l="l"/>
            <a:pathLst>
              <a:path h="2447900" w="3231228">
                <a:moveTo>
                  <a:pt x="0" y="0"/>
                </a:moveTo>
                <a:lnTo>
                  <a:pt x="3231228" y="0"/>
                </a:lnTo>
                <a:lnTo>
                  <a:pt x="3231228" y="2447900"/>
                </a:lnTo>
                <a:lnTo>
                  <a:pt x="0" y="24479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57980" y="797889"/>
            <a:ext cx="7140858" cy="677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80"/>
              </a:lnSpc>
              <a:spcBef>
                <a:spcPct val="0"/>
              </a:spcBef>
            </a:pPr>
            <a:r>
              <a:rPr lang="en-US" sz="37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Suffragists vs Suffragettes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88817" y="2280292"/>
            <a:ext cx="9314365" cy="24911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511" indent="-302256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Suffragists – peaceful, lawful campaigns (e.g. Ada)</a:t>
            </a:r>
          </a:p>
          <a:p>
            <a:pPr algn="l" marL="604511" indent="-302256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Suffragettes – militant, radical actions</a:t>
            </a:r>
          </a:p>
          <a:p>
            <a:pPr algn="l" marL="604511" indent="-302256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Suffragists – speeches, petitions, letters</a:t>
            </a:r>
          </a:p>
          <a:p>
            <a:pPr algn="l" marL="604511" indent="-302256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Suffragettes – chained to railings, hunger strikes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819147">
            <a:off x="7770474" y="92746"/>
            <a:ext cx="1860297" cy="1860297"/>
          </a:xfrm>
          <a:custGeom>
            <a:avLst/>
            <a:gdLst/>
            <a:ahLst/>
            <a:cxnLst/>
            <a:rect r="r" b="b" t="t" l="l"/>
            <a:pathLst>
              <a:path h="1860297" w="1860297">
                <a:moveTo>
                  <a:pt x="0" y="0"/>
                </a:moveTo>
                <a:lnTo>
                  <a:pt x="1860297" y="0"/>
                </a:lnTo>
                <a:lnTo>
                  <a:pt x="1860297" y="1860297"/>
                </a:lnTo>
                <a:lnTo>
                  <a:pt x="0" y="186029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2F0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800000">
            <a:off x="-13040" y="-13745"/>
            <a:ext cx="10718092" cy="7587491"/>
          </a:xfrm>
          <a:custGeom>
            <a:avLst/>
            <a:gdLst/>
            <a:ahLst/>
            <a:cxnLst/>
            <a:rect r="r" b="b" t="t" l="l"/>
            <a:pathLst>
              <a:path h="7587491" w="10718092">
                <a:moveTo>
                  <a:pt x="0" y="0"/>
                </a:moveTo>
                <a:lnTo>
                  <a:pt x="10718092" y="0"/>
                </a:lnTo>
                <a:lnTo>
                  <a:pt x="10718092" y="7587492"/>
                </a:lnTo>
                <a:lnTo>
                  <a:pt x="0" y="7587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6000"/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457200" y="2146306"/>
            <a:ext cx="9777603" cy="2844803"/>
            <a:chOff x="0" y="0"/>
            <a:chExt cx="9777603" cy="2844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9777603" cy="2844800"/>
            </a:xfrm>
            <a:custGeom>
              <a:avLst/>
              <a:gdLst/>
              <a:ahLst/>
              <a:cxnLst/>
              <a:rect r="r" b="b" t="t" l="l"/>
              <a:pathLst>
                <a:path h="2844800" w="9777603">
                  <a:moveTo>
                    <a:pt x="241300" y="0"/>
                  </a:moveTo>
                  <a:cubicBezTo>
                    <a:pt x="108077" y="0"/>
                    <a:pt x="0" y="108077"/>
                    <a:pt x="0" y="241300"/>
                  </a:cubicBezTo>
                  <a:lnTo>
                    <a:pt x="0" y="2603500"/>
                  </a:lnTo>
                  <a:cubicBezTo>
                    <a:pt x="0" y="2736723"/>
                    <a:pt x="108077" y="2844800"/>
                    <a:pt x="241300" y="2844800"/>
                  </a:cubicBezTo>
                  <a:lnTo>
                    <a:pt x="9536303" y="2844800"/>
                  </a:lnTo>
                  <a:cubicBezTo>
                    <a:pt x="9669526" y="2844800"/>
                    <a:pt x="9777603" y="2736723"/>
                    <a:pt x="9777603" y="2603500"/>
                  </a:cubicBezTo>
                  <a:lnTo>
                    <a:pt x="9777603" y="241300"/>
                  </a:lnTo>
                  <a:cubicBezTo>
                    <a:pt x="9777603" y="108077"/>
                    <a:pt x="9669526" y="0"/>
                    <a:pt x="9536303" y="0"/>
                  </a:cubicBezTo>
                  <a:close/>
                </a:path>
              </a:pathLst>
            </a:custGeom>
            <a:solidFill>
              <a:srgbClr val="C229BA"/>
            </a:solidFill>
          </p:spPr>
        </p:sp>
      </p:grp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457200" y="457210"/>
            <a:ext cx="6542418" cy="1473203"/>
            <a:chOff x="0" y="0"/>
            <a:chExt cx="6542418" cy="14732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542405" cy="1473200"/>
            </a:xfrm>
            <a:custGeom>
              <a:avLst/>
              <a:gdLst/>
              <a:ahLst/>
              <a:cxnLst/>
              <a:rect r="r" b="b" t="t" l="l"/>
              <a:pathLst>
                <a:path h="1473200" w="6542405">
                  <a:moveTo>
                    <a:pt x="241300" y="0"/>
                  </a:moveTo>
                  <a:cubicBezTo>
                    <a:pt x="108077" y="0"/>
                    <a:pt x="0" y="108077"/>
                    <a:pt x="0" y="241300"/>
                  </a:cubicBezTo>
                  <a:lnTo>
                    <a:pt x="0" y="1231900"/>
                  </a:lnTo>
                  <a:cubicBezTo>
                    <a:pt x="0" y="1365123"/>
                    <a:pt x="108077" y="1473200"/>
                    <a:pt x="241300" y="1473200"/>
                  </a:cubicBezTo>
                  <a:lnTo>
                    <a:pt x="6301105" y="1473200"/>
                  </a:lnTo>
                  <a:cubicBezTo>
                    <a:pt x="6434328" y="1473200"/>
                    <a:pt x="6542405" y="1365123"/>
                    <a:pt x="6542405" y="1231900"/>
                  </a:cubicBezTo>
                  <a:lnTo>
                    <a:pt x="6542405" y="241300"/>
                  </a:lnTo>
                  <a:cubicBezTo>
                    <a:pt x="6542405" y="108077"/>
                    <a:pt x="6434328" y="0"/>
                    <a:pt x="6301105" y="0"/>
                  </a:cubicBezTo>
                  <a:close/>
                </a:path>
              </a:pathLst>
            </a:custGeom>
            <a:solidFill>
              <a:srgbClr val="C229BA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8280397" y="12697"/>
            <a:ext cx="2400300" cy="2146297"/>
          </a:xfrm>
          <a:custGeom>
            <a:avLst/>
            <a:gdLst/>
            <a:ahLst/>
            <a:cxnLst/>
            <a:rect r="r" b="b" t="t" l="l"/>
            <a:pathLst>
              <a:path h="2146297" w="2400300">
                <a:moveTo>
                  <a:pt x="0" y="0"/>
                </a:moveTo>
                <a:lnTo>
                  <a:pt x="2400300" y="0"/>
                </a:lnTo>
                <a:lnTo>
                  <a:pt x="2400300" y="2146297"/>
                </a:lnTo>
                <a:lnTo>
                  <a:pt x="0" y="21462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8" id="8"/>
          <p:cNvGrpSpPr>
            <a:grpSpLocks noChangeAspect="true"/>
          </p:cNvGrpSpPr>
          <p:nvPr/>
        </p:nvGrpSpPr>
        <p:grpSpPr>
          <a:xfrm rot="-8141340">
            <a:off x="6296177" y="-616925"/>
            <a:ext cx="5973432" cy="3817239"/>
            <a:chOff x="0" y="0"/>
            <a:chExt cx="7964576" cy="508965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7964551" cy="5089652"/>
            </a:xfrm>
            <a:custGeom>
              <a:avLst/>
              <a:gdLst/>
              <a:ahLst/>
              <a:cxnLst/>
              <a:rect r="r" b="b" t="t" l="l"/>
              <a:pathLst>
                <a:path h="5089652" w="7964551">
                  <a:moveTo>
                    <a:pt x="7964551" y="1064006"/>
                  </a:moveTo>
                  <a:lnTo>
                    <a:pt x="4586478" y="51308"/>
                  </a:lnTo>
                  <a:lnTo>
                    <a:pt x="320040" y="0"/>
                  </a:lnTo>
                  <a:lnTo>
                    <a:pt x="1143" y="1063625"/>
                  </a:lnTo>
                  <a:lnTo>
                    <a:pt x="0" y="1155192"/>
                  </a:lnTo>
                  <a:lnTo>
                    <a:pt x="3840988" y="5089652"/>
                  </a:lnTo>
                  <a:close/>
                </a:path>
              </a:pathLst>
            </a:custGeom>
            <a:blipFill>
              <a:blip r:embed="rId4"/>
              <a:stretch>
                <a:fillRect l="-590" t="-72" r="-602" b="-1493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7986246" y="796700"/>
            <a:ext cx="946642" cy="946642"/>
          </a:xfrm>
          <a:custGeom>
            <a:avLst/>
            <a:gdLst/>
            <a:ahLst/>
            <a:cxnLst/>
            <a:rect r="r" b="b" t="t" l="l"/>
            <a:pathLst>
              <a:path h="946642" w="946642">
                <a:moveTo>
                  <a:pt x="0" y="0"/>
                </a:moveTo>
                <a:lnTo>
                  <a:pt x="946642" y="0"/>
                </a:lnTo>
                <a:lnTo>
                  <a:pt x="946642" y="946642"/>
                </a:lnTo>
                <a:lnTo>
                  <a:pt x="0" y="9466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-272312" y="6933714"/>
            <a:ext cx="860584" cy="640032"/>
          </a:xfrm>
          <a:custGeom>
            <a:avLst/>
            <a:gdLst/>
            <a:ahLst/>
            <a:cxnLst/>
            <a:rect r="r" b="b" t="t" l="l"/>
            <a:pathLst>
              <a:path h="640032" w="860584">
                <a:moveTo>
                  <a:pt x="0" y="0"/>
                </a:moveTo>
                <a:lnTo>
                  <a:pt x="860584" y="0"/>
                </a:lnTo>
                <a:lnTo>
                  <a:pt x="860584" y="640033"/>
                </a:lnTo>
                <a:lnTo>
                  <a:pt x="0" y="64003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401335" y="5210185"/>
            <a:ext cx="3275695" cy="2182432"/>
          </a:xfrm>
          <a:custGeom>
            <a:avLst/>
            <a:gdLst/>
            <a:ahLst/>
            <a:cxnLst/>
            <a:rect r="r" b="b" t="t" l="l"/>
            <a:pathLst>
              <a:path h="2182432" w="3275695">
                <a:moveTo>
                  <a:pt x="0" y="0"/>
                </a:moveTo>
                <a:lnTo>
                  <a:pt x="3275696" y="0"/>
                </a:lnTo>
                <a:lnTo>
                  <a:pt x="3275696" y="2182432"/>
                </a:lnTo>
                <a:lnTo>
                  <a:pt x="0" y="218243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6999618" y="5210185"/>
            <a:ext cx="3229765" cy="2155134"/>
          </a:xfrm>
          <a:custGeom>
            <a:avLst/>
            <a:gdLst/>
            <a:ahLst/>
            <a:cxnLst/>
            <a:rect r="r" b="b" t="t" l="l"/>
            <a:pathLst>
              <a:path h="2155134" w="3229765">
                <a:moveTo>
                  <a:pt x="0" y="0"/>
                </a:moveTo>
                <a:lnTo>
                  <a:pt x="3229765" y="0"/>
                </a:lnTo>
                <a:lnTo>
                  <a:pt x="3229765" y="2155134"/>
                </a:lnTo>
                <a:lnTo>
                  <a:pt x="0" y="215513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3905631" y="5210185"/>
            <a:ext cx="2866311" cy="2149733"/>
          </a:xfrm>
          <a:custGeom>
            <a:avLst/>
            <a:gdLst/>
            <a:ahLst/>
            <a:cxnLst/>
            <a:rect r="r" b="b" t="t" l="l"/>
            <a:pathLst>
              <a:path h="2149733" w="2866311">
                <a:moveTo>
                  <a:pt x="0" y="0"/>
                </a:moveTo>
                <a:lnTo>
                  <a:pt x="2866311" y="0"/>
                </a:lnTo>
                <a:lnTo>
                  <a:pt x="2866311" y="2149733"/>
                </a:lnTo>
                <a:lnTo>
                  <a:pt x="0" y="214973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57980" y="689304"/>
            <a:ext cx="7140858" cy="875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60"/>
              </a:lnSpc>
              <a:spcBef>
                <a:spcPct val="0"/>
              </a:spcBef>
            </a:pPr>
            <a:r>
              <a:rPr lang="en-US" sz="49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Why Protest Matters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442769" y="2320443"/>
            <a:ext cx="9792034" cy="25742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26101" indent="-313050" lvl="1">
              <a:lnSpc>
                <a:spcPts val="4059"/>
              </a:lnSpc>
              <a:buFont typeface="Arial"/>
              <a:buChar char="•"/>
            </a:pPr>
            <a:r>
              <a:rPr lang="en-US" sz="28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Wh</a:t>
            </a:r>
            <a:r>
              <a:rPr lang="en-US" sz="28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at makes protest powerful?</a:t>
            </a:r>
          </a:p>
          <a:p>
            <a:pPr algn="l" marL="626101" indent="-313050" lvl="1">
              <a:lnSpc>
                <a:spcPts val="4059"/>
              </a:lnSpc>
              <a:buFont typeface="Arial"/>
              <a:buChar char="•"/>
            </a:pPr>
            <a:r>
              <a:rPr lang="en-US" sz="28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What do you think Ada and other suffragists/ suffragettes were fighting for beyond voting?</a:t>
            </a:r>
          </a:p>
          <a:p>
            <a:pPr algn="l" marL="626101" indent="-313050" lvl="1">
              <a:lnSpc>
                <a:spcPts val="4059"/>
              </a:lnSpc>
              <a:buFont typeface="Arial"/>
              <a:buChar char="•"/>
            </a:pPr>
            <a:r>
              <a:rPr lang="en-US" sz="28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How do protest signs help communicate a cause?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2F0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800000">
            <a:off x="-13040" y="-13745"/>
            <a:ext cx="10718092" cy="7587491"/>
          </a:xfrm>
          <a:custGeom>
            <a:avLst/>
            <a:gdLst/>
            <a:ahLst/>
            <a:cxnLst/>
            <a:rect r="r" b="b" t="t" l="l"/>
            <a:pathLst>
              <a:path h="7587491" w="10718092">
                <a:moveTo>
                  <a:pt x="0" y="0"/>
                </a:moveTo>
                <a:lnTo>
                  <a:pt x="10718092" y="0"/>
                </a:lnTo>
                <a:lnTo>
                  <a:pt x="10718092" y="7587492"/>
                </a:lnTo>
                <a:lnTo>
                  <a:pt x="0" y="7587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6000"/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6872792"/>
            <a:ext cx="608990" cy="687219"/>
          </a:xfrm>
          <a:custGeom>
            <a:avLst/>
            <a:gdLst/>
            <a:ahLst/>
            <a:cxnLst/>
            <a:rect r="r" b="b" t="t" l="l"/>
            <a:pathLst>
              <a:path h="687219" w="608990">
                <a:moveTo>
                  <a:pt x="0" y="0"/>
                </a:moveTo>
                <a:lnTo>
                  <a:pt x="608990" y="0"/>
                </a:lnTo>
                <a:lnTo>
                  <a:pt x="608990" y="687220"/>
                </a:lnTo>
                <a:lnTo>
                  <a:pt x="0" y="6872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0" y="12697"/>
            <a:ext cx="1841497" cy="927097"/>
          </a:xfrm>
          <a:custGeom>
            <a:avLst/>
            <a:gdLst/>
            <a:ahLst/>
            <a:cxnLst/>
            <a:rect r="r" b="b" t="t" l="l"/>
            <a:pathLst>
              <a:path h="927097" w="1841497">
                <a:moveTo>
                  <a:pt x="0" y="0"/>
                </a:moveTo>
                <a:lnTo>
                  <a:pt x="1841497" y="0"/>
                </a:lnTo>
                <a:lnTo>
                  <a:pt x="1841497" y="927097"/>
                </a:lnTo>
                <a:lnTo>
                  <a:pt x="0" y="9270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457200" y="457210"/>
            <a:ext cx="6542418" cy="1473203"/>
            <a:chOff x="0" y="0"/>
            <a:chExt cx="6542418" cy="14732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542405" cy="1473200"/>
            </a:xfrm>
            <a:custGeom>
              <a:avLst/>
              <a:gdLst/>
              <a:ahLst/>
              <a:cxnLst/>
              <a:rect r="r" b="b" t="t" l="l"/>
              <a:pathLst>
                <a:path h="1473200" w="6542405">
                  <a:moveTo>
                    <a:pt x="241300" y="0"/>
                  </a:moveTo>
                  <a:cubicBezTo>
                    <a:pt x="108077" y="0"/>
                    <a:pt x="0" y="108077"/>
                    <a:pt x="0" y="241300"/>
                  </a:cubicBezTo>
                  <a:lnTo>
                    <a:pt x="0" y="1231900"/>
                  </a:lnTo>
                  <a:cubicBezTo>
                    <a:pt x="0" y="1365123"/>
                    <a:pt x="108077" y="1473200"/>
                    <a:pt x="241300" y="1473200"/>
                  </a:cubicBezTo>
                  <a:lnTo>
                    <a:pt x="6301105" y="1473200"/>
                  </a:lnTo>
                  <a:cubicBezTo>
                    <a:pt x="6434328" y="1473200"/>
                    <a:pt x="6542405" y="1365123"/>
                    <a:pt x="6542405" y="1231900"/>
                  </a:cubicBezTo>
                  <a:lnTo>
                    <a:pt x="6542405" y="241300"/>
                  </a:lnTo>
                  <a:cubicBezTo>
                    <a:pt x="6542405" y="108077"/>
                    <a:pt x="6434328" y="0"/>
                    <a:pt x="6301105" y="0"/>
                  </a:cubicBezTo>
                  <a:close/>
                </a:path>
              </a:pathLst>
            </a:custGeom>
            <a:solidFill>
              <a:srgbClr val="C229BA"/>
            </a:solidFill>
          </p:spPr>
        </p:sp>
      </p:grpSp>
      <p:grpSp>
        <p:nvGrpSpPr>
          <p:cNvPr name="Group 7" id="7"/>
          <p:cNvGrpSpPr>
            <a:grpSpLocks noChangeAspect="true"/>
          </p:cNvGrpSpPr>
          <p:nvPr/>
        </p:nvGrpSpPr>
        <p:grpSpPr>
          <a:xfrm rot="9480060">
            <a:off x="-395954" y="-278749"/>
            <a:ext cx="2488816" cy="1630356"/>
            <a:chOff x="0" y="0"/>
            <a:chExt cx="3318421" cy="217380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318383" cy="2173859"/>
            </a:xfrm>
            <a:custGeom>
              <a:avLst/>
              <a:gdLst/>
              <a:ahLst/>
              <a:cxnLst/>
              <a:rect r="r" b="b" t="t" l="l"/>
              <a:pathLst>
                <a:path h="2173859" w="3318383">
                  <a:moveTo>
                    <a:pt x="2440178" y="2173859"/>
                  </a:moveTo>
                  <a:lnTo>
                    <a:pt x="3318383" y="0"/>
                  </a:lnTo>
                  <a:lnTo>
                    <a:pt x="1493774" y="0"/>
                  </a:lnTo>
                  <a:lnTo>
                    <a:pt x="0" y="127"/>
                  </a:lnTo>
                  <a:lnTo>
                    <a:pt x="0" y="1187958"/>
                  </a:lnTo>
                  <a:close/>
                </a:path>
              </a:pathLst>
            </a:custGeom>
            <a:blipFill>
              <a:blip r:embed="rId5"/>
              <a:stretch>
                <a:fillRect l="0" t="0" r="-2565" b="-1140"/>
              </a:stretch>
            </a:blipFill>
          </p:spPr>
        </p:sp>
      </p:grp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457200" y="2146306"/>
            <a:ext cx="9777603" cy="2844803"/>
            <a:chOff x="0" y="0"/>
            <a:chExt cx="9777603" cy="2844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9777603" cy="2844800"/>
            </a:xfrm>
            <a:custGeom>
              <a:avLst/>
              <a:gdLst/>
              <a:ahLst/>
              <a:cxnLst/>
              <a:rect r="r" b="b" t="t" l="l"/>
              <a:pathLst>
                <a:path h="2844800" w="9777603">
                  <a:moveTo>
                    <a:pt x="241300" y="0"/>
                  </a:moveTo>
                  <a:cubicBezTo>
                    <a:pt x="108077" y="0"/>
                    <a:pt x="0" y="108077"/>
                    <a:pt x="0" y="241300"/>
                  </a:cubicBezTo>
                  <a:lnTo>
                    <a:pt x="0" y="2603500"/>
                  </a:lnTo>
                  <a:cubicBezTo>
                    <a:pt x="0" y="2736723"/>
                    <a:pt x="108077" y="2844800"/>
                    <a:pt x="241300" y="2844800"/>
                  </a:cubicBezTo>
                  <a:lnTo>
                    <a:pt x="9536303" y="2844800"/>
                  </a:lnTo>
                  <a:cubicBezTo>
                    <a:pt x="9669526" y="2844800"/>
                    <a:pt x="9777603" y="2736723"/>
                    <a:pt x="9777603" y="2603500"/>
                  </a:cubicBezTo>
                  <a:lnTo>
                    <a:pt x="9777603" y="241300"/>
                  </a:lnTo>
                  <a:cubicBezTo>
                    <a:pt x="9777603" y="108077"/>
                    <a:pt x="9669526" y="0"/>
                    <a:pt x="9536303" y="0"/>
                  </a:cubicBezTo>
                  <a:close/>
                </a:path>
              </a:pathLst>
            </a:custGeom>
            <a:solidFill>
              <a:srgbClr val="C229BA"/>
            </a:solidFill>
          </p:spPr>
        </p:sp>
      </p:grpSp>
      <p:sp>
        <p:nvSpPr>
          <p:cNvPr name="Freeform 11" id="11"/>
          <p:cNvSpPr/>
          <p:nvPr/>
        </p:nvSpPr>
        <p:spPr>
          <a:xfrm flipH="false" flipV="false" rot="819147">
            <a:off x="7770474" y="92746"/>
            <a:ext cx="1860297" cy="1860297"/>
          </a:xfrm>
          <a:custGeom>
            <a:avLst/>
            <a:gdLst/>
            <a:ahLst/>
            <a:cxnLst/>
            <a:rect r="r" b="b" t="t" l="l"/>
            <a:pathLst>
              <a:path h="1860297" w="1860297">
                <a:moveTo>
                  <a:pt x="0" y="0"/>
                </a:moveTo>
                <a:lnTo>
                  <a:pt x="1860297" y="0"/>
                </a:lnTo>
                <a:lnTo>
                  <a:pt x="1860297" y="1860297"/>
                </a:lnTo>
                <a:lnTo>
                  <a:pt x="0" y="18602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304495" y="5210185"/>
            <a:ext cx="3264207" cy="2174778"/>
          </a:xfrm>
          <a:custGeom>
            <a:avLst/>
            <a:gdLst/>
            <a:ahLst/>
            <a:cxnLst/>
            <a:rect r="r" b="b" t="t" l="l"/>
            <a:pathLst>
              <a:path h="2174778" w="3264207">
                <a:moveTo>
                  <a:pt x="0" y="0"/>
                </a:moveTo>
                <a:lnTo>
                  <a:pt x="3264207" y="0"/>
                </a:lnTo>
                <a:lnTo>
                  <a:pt x="3264207" y="2174777"/>
                </a:lnTo>
                <a:lnTo>
                  <a:pt x="0" y="217477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3718905" y="5210185"/>
            <a:ext cx="3254190" cy="2174778"/>
          </a:xfrm>
          <a:custGeom>
            <a:avLst/>
            <a:gdLst/>
            <a:ahLst/>
            <a:cxnLst/>
            <a:rect r="r" b="b" t="t" l="l"/>
            <a:pathLst>
              <a:path h="2174778" w="3254190">
                <a:moveTo>
                  <a:pt x="0" y="0"/>
                </a:moveTo>
                <a:lnTo>
                  <a:pt x="3254190" y="0"/>
                </a:lnTo>
                <a:lnTo>
                  <a:pt x="3254190" y="2174777"/>
                </a:lnTo>
                <a:lnTo>
                  <a:pt x="0" y="217477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7125495" y="5210185"/>
            <a:ext cx="3290917" cy="2192574"/>
          </a:xfrm>
          <a:custGeom>
            <a:avLst/>
            <a:gdLst/>
            <a:ahLst/>
            <a:cxnLst/>
            <a:rect r="r" b="b" t="t" l="l"/>
            <a:pathLst>
              <a:path h="2192574" w="3290917">
                <a:moveTo>
                  <a:pt x="0" y="0"/>
                </a:moveTo>
                <a:lnTo>
                  <a:pt x="3290918" y="0"/>
                </a:lnTo>
                <a:lnTo>
                  <a:pt x="3290918" y="2192573"/>
                </a:lnTo>
                <a:lnTo>
                  <a:pt x="0" y="219257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57980" y="807414"/>
            <a:ext cx="7140858" cy="6515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Make Your Own Protest Sign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21635" y="2261828"/>
            <a:ext cx="9314365" cy="26320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9743" indent="-269871" lvl="1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Wh</a:t>
            </a:r>
            <a:r>
              <a:rPr lang="en-US" sz="24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at would your sign say if you were Ada or a suffragette?</a:t>
            </a:r>
          </a:p>
          <a:p>
            <a:pPr algn="l" marL="539743" indent="-269871" lvl="1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Topics: equal pay, voting, education, your own cause</a:t>
            </a:r>
          </a:p>
          <a:p>
            <a:pPr algn="l" marL="539743" indent="-269871" lvl="1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Use colours, slogans, images- be bold!</a:t>
            </a:r>
          </a:p>
          <a:p>
            <a:pPr algn="l" marL="539743" indent="-269871" lvl="1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Example slogans: 'Votes for Women!', 'Education is Power!' ‘Equal pay!’ ‘Fair working conditions’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2F0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800000">
            <a:off x="-13040" y="-13745"/>
            <a:ext cx="10718092" cy="7587491"/>
          </a:xfrm>
          <a:custGeom>
            <a:avLst/>
            <a:gdLst/>
            <a:ahLst/>
            <a:cxnLst/>
            <a:rect r="r" b="b" t="t" l="l"/>
            <a:pathLst>
              <a:path h="7587491" w="10718092">
                <a:moveTo>
                  <a:pt x="0" y="0"/>
                </a:moveTo>
                <a:lnTo>
                  <a:pt x="10718092" y="0"/>
                </a:lnTo>
                <a:lnTo>
                  <a:pt x="10718092" y="7587492"/>
                </a:lnTo>
                <a:lnTo>
                  <a:pt x="0" y="7587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6000"/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457200" y="2146306"/>
            <a:ext cx="9777603" cy="2844803"/>
            <a:chOff x="0" y="0"/>
            <a:chExt cx="9777603" cy="2844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9777603" cy="2844800"/>
            </a:xfrm>
            <a:custGeom>
              <a:avLst/>
              <a:gdLst/>
              <a:ahLst/>
              <a:cxnLst/>
              <a:rect r="r" b="b" t="t" l="l"/>
              <a:pathLst>
                <a:path h="2844800" w="9777603">
                  <a:moveTo>
                    <a:pt x="241300" y="0"/>
                  </a:moveTo>
                  <a:cubicBezTo>
                    <a:pt x="108077" y="0"/>
                    <a:pt x="0" y="108077"/>
                    <a:pt x="0" y="241300"/>
                  </a:cubicBezTo>
                  <a:lnTo>
                    <a:pt x="0" y="2603500"/>
                  </a:lnTo>
                  <a:cubicBezTo>
                    <a:pt x="0" y="2736723"/>
                    <a:pt x="108077" y="2844800"/>
                    <a:pt x="241300" y="2844800"/>
                  </a:cubicBezTo>
                  <a:lnTo>
                    <a:pt x="9536303" y="2844800"/>
                  </a:lnTo>
                  <a:cubicBezTo>
                    <a:pt x="9669526" y="2844800"/>
                    <a:pt x="9777603" y="2736723"/>
                    <a:pt x="9777603" y="2603500"/>
                  </a:cubicBezTo>
                  <a:lnTo>
                    <a:pt x="9777603" y="241300"/>
                  </a:lnTo>
                  <a:cubicBezTo>
                    <a:pt x="9777603" y="108077"/>
                    <a:pt x="9669526" y="0"/>
                    <a:pt x="9536303" y="0"/>
                  </a:cubicBezTo>
                  <a:close/>
                </a:path>
              </a:pathLst>
            </a:custGeom>
            <a:solidFill>
              <a:srgbClr val="C229BA"/>
            </a:solidFill>
          </p:spPr>
        </p:sp>
      </p:grp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457200" y="457210"/>
            <a:ext cx="6542418" cy="1473203"/>
            <a:chOff x="0" y="0"/>
            <a:chExt cx="6542418" cy="14732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542405" cy="1473200"/>
            </a:xfrm>
            <a:custGeom>
              <a:avLst/>
              <a:gdLst/>
              <a:ahLst/>
              <a:cxnLst/>
              <a:rect r="r" b="b" t="t" l="l"/>
              <a:pathLst>
                <a:path h="1473200" w="6542405">
                  <a:moveTo>
                    <a:pt x="241300" y="0"/>
                  </a:moveTo>
                  <a:cubicBezTo>
                    <a:pt x="108077" y="0"/>
                    <a:pt x="0" y="108077"/>
                    <a:pt x="0" y="241300"/>
                  </a:cubicBezTo>
                  <a:lnTo>
                    <a:pt x="0" y="1231900"/>
                  </a:lnTo>
                  <a:cubicBezTo>
                    <a:pt x="0" y="1365123"/>
                    <a:pt x="108077" y="1473200"/>
                    <a:pt x="241300" y="1473200"/>
                  </a:cubicBezTo>
                  <a:lnTo>
                    <a:pt x="6301105" y="1473200"/>
                  </a:lnTo>
                  <a:cubicBezTo>
                    <a:pt x="6434328" y="1473200"/>
                    <a:pt x="6542405" y="1365123"/>
                    <a:pt x="6542405" y="1231900"/>
                  </a:cubicBezTo>
                  <a:lnTo>
                    <a:pt x="6542405" y="241300"/>
                  </a:lnTo>
                  <a:cubicBezTo>
                    <a:pt x="6542405" y="108077"/>
                    <a:pt x="6434328" y="0"/>
                    <a:pt x="6301105" y="0"/>
                  </a:cubicBezTo>
                  <a:close/>
                </a:path>
              </a:pathLst>
            </a:custGeom>
            <a:solidFill>
              <a:srgbClr val="C229BA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8280397" y="12697"/>
            <a:ext cx="2400300" cy="2146297"/>
          </a:xfrm>
          <a:custGeom>
            <a:avLst/>
            <a:gdLst/>
            <a:ahLst/>
            <a:cxnLst/>
            <a:rect r="r" b="b" t="t" l="l"/>
            <a:pathLst>
              <a:path h="2146297" w="2400300">
                <a:moveTo>
                  <a:pt x="0" y="0"/>
                </a:moveTo>
                <a:lnTo>
                  <a:pt x="2400300" y="0"/>
                </a:lnTo>
                <a:lnTo>
                  <a:pt x="2400300" y="2146297"/>
                </a:lnTo>
                <a:lnTo>
                  <a:pt x="0" y="21462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8" id="8"/>
          <p:cNvGrpSpPr>
            <a:grpSpLocks noChangeAspect="true"/>
          </p:cNvGrpSpPr>
          <p:nvPr/>
        </p:nvGrpSpPr>
        <p:grpSpPr>
          <a:xfrm rot="-8141340">
            <a:off x="6296177" y="-616925"/>
            <a:ext cx="5973432" cy="3817239"/>
            <a:chOff x="0" y="0"/>
            <a:chExt cx="7964576" cy="508965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7964551" cy="5089652"/>
            </a:xfrm>
            <a:custGeom>
              <a:avLst/>
              <a:gdLst/>
              <a:ahLst/>
              <a:cxnLst/>
              <a:rect r="r" b="b" t="t" l="l"/>
              <a:pathLst>
                <a:path h="5089652" w="7964551">
                  <a:moveTo>
                    <a:pt x="7964551" y="1064006"/>
                  </a:moveTo>
                  <a:lnTo>
                    <a:pt x="4586478" y="51308"/>
                  </a:lnTo>
                  <a:lnTo>
                    <a:pt x="320040" y="0"/>
                  </a:lnTo>
                  <a:lnTo>
                    <a:pt x="1143" y="1063625"/>
                  </a:lnTo>
                  <a:lnTo>
                    <a:pt x="0" y="1155192"/>
                  </a:lnTo>
                  <a:lnTo>
                    <a:pt x="3840988" y="5089652"/>
                  </a:lnTo>
                  <a:close/>
                </a:path>
              </a:pathLst>
            </a:custGeom>
            <a:blipFill>
              <a:blip r:embed="rId4"/>
              <a:stretch>
                <a:fillRect l="-590" t="-72" r="-602" b="-1493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7986246" y="796700"/>
            <a:ext cx="946642" cy="946642"/>
          </a:xfrm>
          <a:custGeom>
            <a:avLst/>
            <a:gdLst/>
            <a:ahLst/>
            <a:cxnLst/>
            <a:rect r="r" b="b" t="t" l="l"/>
            <a:pathLst>
              <a:path h="946642" w="946642">
                <a:moveTo>
                  <a:pt x="0" y="0"/>
                </a:moveTo>
                <a:lnTo>
                  <a:pt x="946642" y="0"/>
                </a:lnTo>
                <a:lnTo>
                  <a:pt x="946642" y="946642"/>
                </a:lnTo>
                <a:lnTo>
                  <a:pt x="0" y="9466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-272312" y="6933714"/>
            <a:ext cx="860584" cy="640032"/>
          </a:xfrm>
          <a:custGeom>
            <a:avLst/>
            <a:gdLst/>
            <a:ahLst/>
            <a:cxnLst/>
            <a:rect r="r" b="b" t="t" l="l"/>
            <a:pathLst>
              <a:path h="640032" w="860584">
                <a:moveTo>
                  <a:pt x="0" y="0"/>
                </a:moveTo>
                <a:lnTo>
                  <a:pt x="860584" y="0"/>
                </a:lnTo>
                <a:lnTo>
                  <a:pt x="860584" y="640033"/>
                </a:lnTo>
                <a:lnTo>
                  <a:pt x="0" y="64003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5535374" y="5102185"/>
            <a:ext cx="3526928" cy="2349815"/>
          </a:xfrm>
          <a:custGeom>
            <a:avLst/>
            <a:gdLst/>
            <a:ahLst/>
            <a:cxnLst/>
            <a:rect r="r" b="b" t="t" l="l"/>
            <a:pathLst>
              <a:path h="2349815" w="3526928">
                <a:moveTo>
                  <a:pt x="0" y="0"/>
                </a:moveTo>
                <a:lnTo>
                  <a:pt x="3526928" y="0"/>
                </a:lnTo>
                <a:lnTo>
                  <a:pt x="3526928" y="2349815"/>
                </a:lnTo>
                <a:lnTo>
                  <a:pt x="0" y="234981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57980" y="689304"/>
            <a:ext cx="7140858" cy="875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60"/>
              </a:lnSpc>
              <a:spcBef>
                <a:spcPct val="0"/>
              </a:spcBef>
            </a:pPr>
            <a:r>
              <a:rPr lang="en-US" sz="49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Sign Gallery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442769" y="2291868"/>
            <a:ext cx="9792034" cy="24187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34048" indent="-367024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Sh</a:t>
            </a:r>
            <a:r>
              <a:rPr lang="en-US" sz="3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are your work!</a:t>
            </a:r>
          </a:p>
          <a:p>
            <a:pPr algn="l" marL="734048" indent="-367024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Hold up your sign</a:t>
            </a:r>
          </a:p>
          <a:p>
            <a:pPr algn="l" marL="734048" indent="-367024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Have a look at everyone’s messages</a:t>
            </a:r>
          </a:p>
          <a:p>
            <a:pPr algn="l" marL="734048" indent="-367024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Who wants to share their slogan?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2194935" y="4926252"/>
            <a:ext cx="2777490" cy="2633748"/>
          </a:xfrm>
          <a:custGeom>
            <a:avLst/>
            <a:gdLst/>
            <a:ahLst/>
            <a:cxnLst/>
            <a:rect r="r" b="b" t="t" l="l"/>
            <a:pathLst>
              <a:path h="2633748" w="2777490">
                <a:moveTo>
                  <a:pt x="0" y="0"/>
                </a:moveTo>
                <a:lnTo>
                  <a:pt x="2777490" y="0"/>
                </a:lnTo>
                <a:lnTo>
                  <a:pt x="2777490" y="2633748"/>
                </a:lnTo>
                <a:lnTo>
                  <a:pt x="0" y="263374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474" t="0" r="-479" b="-509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2F0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800000">
            <a:off x="-13040" y="-13745"/>
            <a:ext cx="10718092" cy="7587491"/>
          </a:xfrm>
          <a:custGeom>
            <a:avLst/>
            <a:gdLst/>
            <a:ahLst/>
            <a:cxnLst/>
            <a:rect r="r" b="b" t="t" l="l"/>
            <a:pathLst>
              <a:path h="7587491" w="10718092">
                <a:moveTo>
                  <a:pt x="0" y="0"/>
                </a:moveTo>
                <a:lnTo>
                  <a:pt x="10718092" y="0"/>
                </a:lnTo>
                <a:lnTo>
                  <a:pt x="10718092" y="7587492"/>
                </a:lnTo>
                <a:lnTo>
                  <a:pt x="0" y="7587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6000"/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6872792"/>
            <a:ext cx="608990" cy="687219"/>
          </a:xfrm>
          <a:custGeom>
            <a:avLst/>
            <a:gdLst/>
            <a:ahLst/>
            <a:cxnLst/>
            <a:rect r="r" b="b" t="t" l="l"/>
            <a:pathLst>
              <a:path h="687219" w="608990">
                <a:moveTo>
                  <a:pt x="0" y="0"/>
                </a:moveTo>
                <a:lnTo>
                  <a:pt x="608990" y="0"/>
                </a:lnTo>
                <a:lnTo>
                  <a:pt x="608990" y="687220"/>
                </a:lnTo>
                <a:lnTo>
                  <a:pt x="0" y="6872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0" y="12697"/>
            <a:ext cx="1841497" cy="927097"/>
          </a:xfrm>
          <a:custGeom>
            <a:avLst/>
            <a:gdLst/>
            <a:ahLst/>
            <a:cxnLst/>
            <a:rect r="r" b="b" t="t" l="l"/>
            <a:pathLst>
              <a:path h="927097" w="1841497">
                <a:moveTo>
                  <a:pt x="0" y="0"/>
                </a:moveTo>
                <a:lnTo>
                  <a:pt x="1841497" y="0"/>
                </a:lnTo>
                <a:lnTo>
                  <a:pt x="1841497" y="927097"/>
                </a:lnTo>
                <a:lnTo>
                  <a:pt x="0" y="9270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457200" y="457210"/>
            <a:ext cx="6542418" cy="1473203"/>
            <a:chOff x="0" y="0"/>
            <a:chExt cx="6542418" cy="14732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542405" cy="1473200"/>
            </a:xfrm>
            <a:custGeom>
              <a:avLst/>
              <a:gdLst/>
              <a:ahLst/>
              <a:cxnLst/>
              <a:rect r="r" b="b" t="t" l="l"/>
              <a:pathLst>
                <a:path h="1473200" w="6542405">
                  <a:moveTo>
                    <a:pt x="241300" y="0"/>
                  </a:moveTo>
                  <a:cubicBezTo>
                    <a:pt x="108077" y="0"/>
                    <a:pt x="0" y="108077"/>
                    <a:pt x="0" y="241300"/>
                  </a:cubicBezTo>
                  <a:lnTo>
                    <a:pt x="0" y="1231900"/>
                  </a:lnTo>
                  <a:cubicBezTo>
                    <a:pt x="0" y="1365123"/>
                    <a:pt x="108077" y="1473200"/>
                    <a:pt x="241300" y="1473200"/>
                  </a:cubicBezTo>
                  <a:lnTo>
                    <a:pt x="6301105" y="1473200"/>
                  </a:lnTo>
                  <a:cubicBezTo>
                    <a:pt x="6434328" y="1473200"/>
                    <a:pt x="6542405" y="1365123"/>
                    <a:pt x="6542405" y="1231900"/>
                  </a:cubicBezTo>
                  <a:lnTo>
                    <a:pt x="6542405" y="241300"/>
                  </a:lnTo>
                  <a:cubicBezTo>
                    <a:pt x="6542405" y="108077"/>
                    <a:pt x="6434328" y="0"/>
                    <a:pt x="6301105" y="0"/>
                  </a:cubicBezTo>
                  <a:close/>
                </a:path>
              </a:pathLst>
            </a:custGeom>
            <a:solidFill>
              <a:srgbClr val="C229BA"/>
            </a:solidFill>
          </p:spPr>
        </p:sp>
      </p:grpSp>
      <p:grpSp>
        <p:nvGrpSpPr>
          <p:cNvPr name="Group 7" id="7"/>
          <p:cNvGrpSpPr>
            <a:grpSpLocks noChangeAspect="true"/>
          </p:cNvGrpSpPr>
          <p:nvPr/>
        </p:nvGrpSpPr>
        <p:grpSpPr>
          <a:xfrm rot="9480060">
            <a:off x="-395954" y="-278749"/>
            <a:ext cx="2488816" cy="1630356"/>
            <a:chOff x="0" y="0"/>
            <a:chExt cx="3318421" cy="217380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318383" cy="2173859"/>
            </a:xfrm>
            <a:custGeom>
              <a:avLst/>
              <a:gdLst/>
              <a:ahLst/>
              <a:cxnLst/>
              <a:rect r="r" b="b" t="t" l="l"/>
              <a:pathLst>
                <a:path h="2173859" w="3318383">
                  <a:moveTo>
                    <a:pt x="2440178" y="2173859"/>
                  </a:moveTo>
                  <a:lnTo>
                    <a:pt x="3318383" y="0"/>
                  </a:lnTo>
                  <a:lnTo>
                    <a:pt x="1493774" y="0"/>
                  </a:lnTo>
                  <a:lnTo>
                    <a:pt x="0" y="127"/>
                  </a:lnTo>
                  <a:lnTo>
                    <a:pt x="0" y="1187958"/>
                  </a:lnTo>
                  <a:close/>
                </a:path>
              </a:pathLst>
            </a:custGeom>
            <a:blipFill>
              <a:blip r:embed="rId5"/>
              <a:stretch>
                <a:fillRect l="0" t="0" r="-2565" b="-1140"/>
              </a:stretch>
            </a:blipFill>
          </p:spPr>
        </p:sp>
      </p:grp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457200" y="2146306"/>
            <a:ext cx="9777603" cy="2844803"/>
            <a:chOff x="0" y="0"/>
            <a:chExt cx="9777603" cy="2844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9777603" cy="2844800"/>
            </a:xfrm>
            <a:custGeom>
              <a:avLst/>
              <a:gdLst/>
              <a:ahLst/>
              <a:cxnLst/>
              <a:rect r="r" b="b" t="t" l="l"/>
              <a:pathLst>
                <a:path h="2844800" w="9777603">
                  <a:moveTo>
                    <a:pt x="241300" y="0"/>
                  </a:moveTo>
                  <a:cubicBezTo>
                    <a:pt x="108077" y="0"/>
                    <a:pt x="0" y="108077"/>
                    <a:pt x="0" y="241300"/>
                  </a:cubicBezTo>
                  <a:lnTo>
                    <a:pt x="0" y="2603500"/>
                  </a:lnTo>
                  <a:cubicBezTo>
                    <a:pt x="0" y="2736723"/>
                    <a:pt x="108077" y="2844800"/>
                    <a:pt x="241300" y="2844800"/>
                  </a:cubicBezTo>
                  <a:lnTo>
                    <a:pt x="9536303" y="2844800"/>
                  </a:lnTo>
                  <a:cubicBezTo>
                    <a:pt x="9669526" y="2844800"/>
                    <a:pt x="9777603" y="2736723"/>
                    <a:pt x="9777603" y="2603500"/>
                  </a:cubicBezTo>
                  <a:lnTo>
                    <a:pt x="9777603" y="241300"/>
                  </a:lnTo>
                  <a:cubicBezTo>
                    <a:pt x="9777603" y="108077"/>
                    <a:pt x="9669526" y="0"/>
                    <a:pt x="9536303" y="0"/>
                  </a:cubicBezTo>
                  <a:close/>
                </a:path>
              </a:pathLst>
            </a:custGeom>
            <a:solidFill>
              <a:srgbClr val="C229BA"/>
            </a:solidFill>
          </p:spPr>
        </p:sp>
      </p:grpSp>
      <p:sp>
        <p:nvSpPr>
          <p:cNvPr name="Freeform 11" id="11"/>
          <p:cNvSpPr/>
          <p:nvPr/>
        </p:nvSpPr>
        <p:spPr>
          <a:xfrm flipH="false" flipV="false" rot="819147">
            <a:off x="7770474" y="92746"/>
            <a:ext cx="1860297" cy="1860297"/>
          </a:xfrm>
          <a:custGeom>
            <a:avLst/>
            <a:gdLst/>
            <a:ahLst/>
            <a:cxnLst/>
            <a:rect r="r" b="b" t="t" l="l"/>
            <a:pathLst>
              <a:path h="1860297" w="1860297">
                <a:moveTo>
                  <a:pt x="0" y="0"/>
                </a:moveTo>
                <a:lnTo>
                  <a:pt x="1860297" y="0"/>
                </a:lnTo>
                <a:lnTo>
                  <a:pt x="1860297" y="1860297"/>
                </a:lnTo>
                <a:lnTo>
                  <a:pt x="0" y="18602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4224946" y="5066185"/>
            <a:ext cx="2242107" cy="2343002"/>
          </a:xfrm>
          <a:custGeom>
            <a:avLst/>
            <a:gdLst/>
            <a:ahLst/>
            <a:cxnLst/>
            <a:rect r="r" b="b" t="t" l="l"/>
            <a:pathLst>
              <a:path h="2343002" w="2242107">
                <a:moveTo>
                  <a:pt x="0" y="0"/>
                </a:moveTo>
                <a:lnTo>
                  <a:pt x="2242108" y="0"/>
                </a:lnTo>
                <a:lnTo>
                  <a:pt x="2242108" y="2343002"/>
                </a:lnTo>
                <a:lnTo>
                  <a:pt x="0" y="234300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7134118" y="5086305"/>
            <a:ext cx="3133009" cy="2302761"/>
          </a:xfrm>
          <a:custGeom>
            <a:avLst/>
            <a:gdLst/>
            <a:ahLst/>
            <a:cxnLst/>
            <a:rect r="r" b="b" t="t" l="l"/>
            <a:pathLst>
              <a:path h="2302761" w="3133009">
                <a:moveTo>
                  <a:pt x="0" y="0"/>
                </a:moveTo>
                <a:lnTo>
                  <a:pt x="3133009" y="0"/>
                </a:lnTo>
                <a:lnTo>
                  <a:pt x="3133009" y="2302761"/>
                </a:lnTo>
                <a:lnTo>
                  <a:pt x="0" y="230276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443389" y="5106425"/>
            <a:ext cx="3285020" cy="2407343"/>
          </a:xfrm>
          <a:custGeom>
            <a:avLst/>
            <a:gdLst/>
            <a:ahLst/>
            <a:cxnLst/>
            <a:rect r="r" b="b" t="t" l="l"/>
            <a:pathLst>
              <a:path h="2407343" w="3285020">
                <a:moveTo>
                  <a:pt x="0" y="0"/>
                </a:moveTo>
                <a:lnTo>
                  <a:pt x="3285020" y="0"/>
                </a:lnTo>
                <a:lnTo>
                  <a:pt x="3285020" y="2407343"/>
                </a:lnTo>
                <a:lnTo>
                  <a:pt x="0" y="240734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57980" y="807414"/>
            <a:ext cx="7140858" cy="6515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Wrap-Up &amp; Reflection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21635" y="2306962"/>
            <a:ext cx="9314365" cy="24187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34048" indent="-367024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Wh</a:t>
            </a:r>
            <a:r>
              <a:rPr lang="en-US" sz="3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at did you learn about Ada Nield Chew?</a:t>
            </a:r>
          </a:p>
          <a:p>
            <a:pPr algn="l" marL="734048" indent="-367024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What would she campaign for today?</a:t>
            </a:r>
          </a:p>
          <a:p>
            <a:pPr algn="l" marL="734048" indent="-367024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How can we use our voices for change?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DAGrL2JhK-w</dc:identifier>
  <dcterms:modified xsi:type="dcterms:W3CDTF">2011-08-01T06:04:30Z</dcterms:modified>
  <cp:revision>1</cp:revision>
  <dc:title>Ada Activism Introduction Workshop</dc:title>
</cp:coreProperties>
</file>